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1B_82CE5F52.xml" ContentType="application/vnd.ms-powerpoint.comments+xml"/>
  <Override PartName="/ppt/comments/modernComment_11D_5616B5E7.xml" ContentType="application/vnd.ms-powerpoint.comments+xml"/>
  <Override PartName="/ppt/comments/modernComment_108_2A2D825D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8" r:id="rId3"/>
    <p:sldId id="269" r:id="rId4"/>
    <p:sldId id="259" r:id="rId5"/>
    <p:sldId id="261" r:id="rId6"/>
    <p:sldId id="260" r:id="rId7"/>
    <p:sldId id="278" r:id="rId8"/>
    <p:sldId id="275" r:id="rId9"/>
    <p:sldId id="290" r:id="rId10"/>
    <p:sldId id="276" r:id="rId11"/>
    <p:sldId id="287" r:id="rId12"/>
    <p:sldId id="289" r:id="rId13"/>
    <p:sldId id="266" r:id="rId14"/>
    <p:sldId id="288" r:id="rId15"/>
    <p:sldId id="268" r:id="rId16"/>
    <p:sldId id="267" r:id="rId17"/>
    <p:sldId id="280" r:id="rId18"/>
    <p:sldId id="281" r:id="rId19"/>
    <p:sldId id="282" r:id="rId20"/>
    <p:sldId id="283" r:id="rId21"/>
    <p:sldId id="284" r:id="rId22"/>
    <p:sldId id="285" r:id="rId23"/>
    <p:sldId id="264" r:id="rId24"/>
    <p:sldId id="265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15BDE5D-1FC8-7FC3-E318-9AA35C640306}" name="Helio Lourenco Esperidiao Ferreira" initials="HF" userId="S::helio@univap.fve.edu.br::82010108-548d-4113-8943-0ca54ad9b8c7" providerId="AD"/>
  <p188:author id="{57DCA493-A95E-2732-AB1B-823C6ECE5A57}" name="Iago Vinicius da Costa Luna" initials="IL" userId="S::Iago.Luna010@univap.fve.edu.br::efd26d98-4125-4642-b447-f946a0aa07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comments/modernComment_108_2A2D82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2776A7F-8E6E-4E08-88D2-F1339A8830E1}" authorId="{C15BDE5D-1FC8-7FC3-E318-9AA35C640306}" created="2024-12-04T16:10:40.54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07625565" sldId="264"/>
      <ac:spMk id="8" creationId="{E3F32176-88F8-334C-AF7B-61EF33907929}"/>
    </ac:deMkLst>
    <p188:replyLst>
      <p188:reply id="{13B4C408-722D-4140-A4ED-FC0BCBD1E992}" authorId="{57DCA493-A95E-2732-AB1B-823C6ECE5A57}" created="2024-12-05T02:06:18.614">
        <p188:txBody>
          <a:bodyPr/>
          <a:lstStyle/>
          <a:p>
            <a:r>
              <a:rPr lang="pt-BR"/>
              <a:t>Todos os objetivos foram concluídos</a:t>
            </a:r>
          </a:p>
        </p188:txBody>
      </p188:reply>
    </p188:replyLst>
    <p188:txBody>
      <a:bodyPr/>
      <a:lstStyle/>
      <a:p>
        <a:r>
          <a:rPr lang="pt-BR"/>
          <a:t>Os objetivos foram concluídos? Faltou algo? Trabalhos Futuros?</a:t>
        </a:r>
      </a:p>
    </p188:txBody>
  </p188:cm>
</p188:cmLst>
</file>

<file path=ppt/comments/modernComment_11B_82CE5F5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62CA77A-CB27-4BA7-A99D-42E3E98E2515}" authorId="{C15BDE5D-1FC8-7FC3-E318-9AA35C640306}" created="2024-12-04T16:10:17.200">
    <pc:sldMkLst xmlns:pc="http://schemas.microsoft.com/office/powerpoint/2013/main/command">
      <pc:docMk/>
      <pc:sldMk cId="2194562898" sldId="283"/>
    </pc:sldMkLst>
    <p188:txBody>
      <a:bodyPr/>
      <a:lstStyle/>
      <a:p>
        <a:r>
          <a:rPr lang="pt-BR"/>
          <a:t>Discussão</a:t>
        </a:r>
      </a:p>
    </p188:txBody>
  </p188:cm>
</p188:cmLst>
</file>

<file path=ppt/comments/modernComment_11D_5616B5E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4D09797-C8D5-44C7-A0B3-62CB1F27022F}" authorId="{C15BDE5D-1FC8-7FC3-E318-9AA35C640306}" created="2024-12-04T16:10:31.648">
    <pc:sldMkLst xmlns:pc="http://schemas.microsoft.com/office/powerpoint/2013/main/command">
      <pc:docMk/>
      <pc:sldMk cId="1444328935" sldId="285"/>
    </pc:sldMkLst>
    <p188:txBody>
      <a:bodyPr/>
      <a:lstStyle/>
      <a:p>
        <a:r>
          <a:rPr lang="pt-BR"/>
          <a:t>Discussão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DD3A8-6FCB-8BFF-A1BC-20781BC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717851-78C0-3F3B-230B-C99A0C04B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7CE5CC-E646-CF28-BA24-A11B3A18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CD36C-FFFC-45D1-A09B-F3EE7A585A1E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29D48F-D3A6-FC22-0927-C6943D100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F57D2B-690E-2002-B23F-C95C01085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4211C-BFB1-4EE0-A877-E55475CEE8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0066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934790-A8C4-DB94-EB59-E919C6DE1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F6F9E04-7B2F-7D8C-7627-08727F1E7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A013CA-6FFD-1083-E202-6183CE2AE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CD36C-FFFC-45D1-A09B-F3EE7A585A1E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9A138B-3FC0-3C64-1228-2C71848CA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1ECE5B-2875-21AA-5031-F990EE6D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4211C-BFB1-4EE0-A877-E55475CEE8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147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2502C1-602D-6077-C969-337B7C15A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7099D72-73FB-99F6-4E36-F234CE7D0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0583EE-3F11-F9D2-9D9C-3B7F18C6F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CD36C-FFFC-45D1-A09B-F3EE7A585A1E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2CCED8-54DA-36CE-C454-68B0484B0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F43539-AEEC-FDA8-FF0B-7989017E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4211C-BFB1-4EE0-A877-E55475CEE8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187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702CE-89C3-41A6-CA4F-5E6F75077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E64F48-81F5-E56C-E3DB-B9B3C2E0F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46183D-3CCD-5A13-0E4C-D32BF578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CD36C-FFFC-45D1-A09B-F3EE7A585A1E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AF3749-8AF9-9AA7-CC80-ADA3879BB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A544AEB-BC1C-C11B-F670-DD261EDB8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4211C-BFB1-4EE0-A877-E55475CEE8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8570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DE1AB8-4E84-F5C8-6659-286C62D8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9C519D-BADB-3C72-8F1D-FD76FE0DD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6ADE18-08D4-416B-196F-13F4CF505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CD36C-FFFC-45D1-A09B-F3EE7A585A1E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FBFF31-8B35-07FF-35E0-A035C7F29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F2C7CF-3FE8-2FED-1F96-A2AA543E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4211C-BFB1-4EE0-A877-E55475CEE8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7053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D3A00-50C1-136F-28F0-76DBCB411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6CA0C7-85DD-4F12-18B0-9A9C6342F8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0667CFB-3009-C9A0-168F-9DA2FF244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54DA57-63FE-0310-6AE0-DFE3CB6AB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CD36C-FFFC-45D1-A09B-F3EE7A585A1E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812F68-AF9C-6210-5CEF-3857DCE72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0F98C0-A3AA-76C7-8618-A47BF229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4211C-BFB1-4EE0-A877-E55475CEE8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796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755354-0F24-09EC-9629-D27846236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5CD94A-4576-9E76-C037-666DE8219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D211AD-8425-CCCC-1823-231A8063F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F751DA0-BE9E-C74C-AAD8-86F320B34F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5D79E8E-87C2-C1D3-EB57-192A1BA8B6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56F2546-B70A-425F-2890-7976C94F9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CD36C-FFFC-45D1-A09B-F3EE7A585A1E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09399C-67E8-5D61-A25B-5571A6BC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AF51449-759F-A5E2-20A4-CA22BBC3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4211C-BFB1-4EE0-A877-E55475CEE8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533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053A6-A4A7-FBD2-0911-69A1E88F3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2830945-E2E8-2FB6-A615-5E7DE1941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CD36C-FFFC-45D1-A09B-F3EE7A585A1E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83F9B32-6809-63B5-3E51-0EB393956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8E9946D-AF05-804A-AA7C-4CB275A6B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4211C-BFB1-4EE0-A877-E55475CEE8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548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22E8010-073E-18A8-ADA5-4443184DB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CD36C-FFFC-45D1-A09B-F3EE7A585A1E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7BEADCF-6037-A017-9609-6D0184E8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6AFF9C0-3853-FEA4-96E8-5B21B75CD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4211C-BFB1-4EE0-A877-E55475CEE8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3706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EFCE0-2B18-F8F5-5C41-41B4871D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87C8CA-E155-F785-F979-ED44E0966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E3B365A-B296-1478-6FE9-3A2E177E8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80B37C1-04D4-2D49-8CE6-71EACF48F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CD36C-FFFC-45D1-A09B-F3EE7A585A1E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8D049F8-86F7-7F86-9905-2FA5298A6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871AD6-B67C-E2AD-41E4-2BD50603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4211C-BFB1-4EE0-A877-E55475CEE8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670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A7664D-5F0C-9A93-A990-E45C0C28A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1CBAC9E-4A34-64C5-D69B-5EBAEE9C6F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25589B-20AE-DD3C-FDF1-89C53CE28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BBC759-5845-2C81-B605-12058ABF3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CD36C-FFFC-45D1-A09B-F3EE7A585A1E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BE44AF-1DBB-0915-2FF0-3CAC282CC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A0A552-B1DA-A31A-B8E5-56060A930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4211C-BFB1-4EE0-A877-E55475CEE8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338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4422474-7B74-B945-CC85-01EEA627D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9A2683-11B6-9DB3-BC2F-B75B68A14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940888-4713-070B-26C9-0C42ECF93A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CD36C-FFFC-45D1-A09B-F3EE7A585A1E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F9692A-CD9B-9359-ACDC-A2B8E679A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15A6FD-9BF7-2A4F-6119-B04B5F772E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4211C-BFB1-4EE0-A877-E55475CEE888}" type="slidenum">
              <a:rPr lang="pt-BR" smtClean="0"/>
              <a:t>‹nº›</a:t>
            </a:fld>
            <a:endParaRPr lang="pt-BR"/>
          </a:p>
        </p:txBody>
      </p:sp>
      <p:pic>
        <p:nvPicPr>
          <p:cNvPr id="1026" name="Imagem 3">
            <a:extLst>
              <a:ext uri="{FF2B5EF4-FFF2-40B4-BE49-F238E27FC236}">
                <a16:creationId xmlns:a16="http://schemas.microsoft.com/office/drawing/2014/main" id="{D1992BE6-78DD-147D-6973-35C610D96E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6310"/>
            <a:ext cx="2572183" cy="1143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Imagem 6">
            <a:extLst>
              <a:ext uri="{FF2B5EF4-FFF2-40B4-BE49-F238E27FC236}">
                <a16:creationId xmlns:a16="http://schemas.microsoft.com/office/drawing/2014/main" id="{85704D02-14BD-2676-2588-FA9CEF62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108" y="256183"/>
            <a:ext cx="2572183" cy="150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84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1B_82CE5F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1D_5616B5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08_2A2D825D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7177BA4-4D4D-9BB1-0035-A66456F92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Plataforma de Recebimento e Análise de Dados de Nanossatélites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CEE84DA-ACDB-5F63-A9A4-9EC176487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Iago Vinicius da Costa Luna</a:t>
            </a:r>
          </a:p>
          <a:p>
            <a:pPr marL="0" indent="0">
              <a:buNone/>
            </a:pPr>
            <a:r>
              <a:rPr lang="pt-BR" dirty="0"/>
              <a:t>Uriel Gonçalves Paiva da Conceição</a:t>
            </a: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2747FA8-92CE-A7CD-E6BA-55586ED0BCCE}"/>
              </a:ext>
            </a:extLst>
          </p:cNvPr>
          <p:cNvSpPr txBox="1"/>
          <p:nvPr/>
        </p:nvSpPr>
        <p:spPr>
          <a:xfrm>
            <a:off x="645694" y="5412471"/>
            <a:ext cx="10022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dirty="0"/>
              <a:t>Orientador: Prof. Me. Hélio Lourenço Esperidião Ferreira</a:t>
            </a:r>
          </a:p>
          <a:p>
            <a:pPr marL="0" indent="0">
              <a:buNone/>
            </a:pPr>
            <a:r>
              <a:rPr lang="pt-BR" dirty="0"/>
              <a:t>Orientador Externo: Dr. Carlos Augusto Paiva </a:t>
            </a:r>
            <a:r>
              <a:rPr lang="pt-BR" dirty="0" err="1"/>
              <a:t>Lameirinhas</a:t>
            </a:r>
            <a:r>
              <a:rPr lang="pt-BR" dirty="0"/>
              <a:t> da Conceição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551C07-B258-0D59-473D-A18A7BF26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4" y="109957"/>
            <a:ext cx="1723103" cy="6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MAS DE ESTÁGIO SUPERVISIONADO DA FACULDADE DE ENGENHARIAS, ARQUITETURA E  URBANISMO – FEAU/UNIVAP CAPÍTULO I Da Origem, De">
            <a:extLst>
              <a:ext uri="{FF2B5EF4-FFF2-40B4-BE49-F238E27FC236}">
                <a16:creationId xmlns:a16="http://schemas.microsoft.com/office/drawing/2014/main" id="{7C48D997-53CC-A402-82EE-6D1A25282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10" y="109957"/>
            <a:ext cx="1442606" cy="8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01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E6397-16AD-34B2-3865-35E91411A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EF3E73-F9DC-31AE-7448-57E8D3FCC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Materiais e Métodos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ABA0EF3F-1B99-4D24-B96E-00E843641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pt-BR" b="1" dirty="0"/>
              <a:t>Banco de Dados:</a:t>
            </a:r>
            <a:endParaRPr lang="en-US" b="1" dirty="0"/>
          </a:p>
          <a:p>
            <a:pPr lvl="1"/>
            <a:r>
              <a:rPr lang="pt-BR" dirty="0"/>
              <a:t>Sistema de gerenciamento </a:t>
            </a:r>
            <a:r>
              <a:rPr lang="pt-BR" dirty="0" err="1"/>
              <a:t>InfluxDB</a:t>
            </a:r>
            <a:r>
              <a:rPr lang="pt-BR" dirty="0"/>
              <a:t>.</a:t>
            </a:r>
            <a:endParaRPr lang="en-US" dirty="0"/>
          </a:p>
          <a:p>
            <a:pPr lvl="1"/>
            <a:r>
              <a:rPr lang="pt-BR" dirty="0"/>
              <a:t>Armazena dados coletados do nanossatélite.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95E432-5F00-0287-4D76-24CF71079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4" y="109957"/>
            <a:ext cx="1723103" cy="6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NORMAS DE ESTÁGIO SUPERVISIONADO DA FACULDADE DE ENGENHARIAS, ARQUITETURA E  URBANISMO – FEAU/UNIVAP CAPÍTULO I Da Origem, De">
            <a:extLst>
              <a:ext uri="{FF2B5EF4-FFF2-40B4-BE49-F238E27FC236}">
                <a16:creationId xmlns:a16="http://schemas.microsoft.com/office/drawing/2014/main" id="{B23DCF6C-17A0-3253-72CC-F925A8549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10" y="109957"/>
            <a:ext cx="1442606" cy="8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83C8508-142F-4FC9-0AC8-CF276FC67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973" y="3134204"/>
            <a:ext cx="3725200" cy="341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D612F090-BF81-74F1-1858-F6FBB4F2E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197" y="3533978"/>
            <a:ext cx="1597845" cy="1622403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E7B6AF77-9B69-C9B5-82A2-21B920C60085}"/>
              </a:ext>
            </a:extLst>
          </p:cNvPr>
          <p:cNvSpPr txBox="1"/>
          <p:nvPr/>
        </p:nvSpPr>
        <p:spPr>
          <a:xfrm>
            <a:off x="1712706" y="5050051"/>
            <a:ext cx="19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InfluxDB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9334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99BCF1-A891-8E6A-8B88-9C2907F32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Docker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A73528-A0C8-0BA7-034C-6C2A9DD65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9159" y="4078990"/>
            <a:ext cx="7137904" cy="2023046"/>
          </a:xfrm>
        </p:spPr>
        <p:txBody>
          <a:bodyPr/>
          <a:lstStyle/>
          <a:p>
            <a:r>
              <a:rPr lang="pt-BR" dirty="0"/>
              <a:t>Contêiner</a:t>
            </a:r>
          </a:p>
          <a:p>
            <a:r>
              <a:rPr lang="pt-BR" dirty="0"/>
              <a:t>Empacotamento</a:t>
            </a:r>
          </a:p>
          <a:p>
            <a:r>
              <a:rPr lang="pt-BR" dirty="0"/>
              <a:t>Executar </a:t>
            </a:r>
            <a:r>
              <a:rPr lang="pt-BR" dirty="0" err="1"/>
              <a:t>InfluxDB</a:t>
            </a:r>
            <a:endParaRPr lang="pt-BR" dirty="0"/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C5C2E634-D380-952B-5433-78931F615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01" y="936948"/>
            <a:ext cx="3367198" cy="336719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828B6EF-C014-270D-25A7-716ABCD23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4" y="109957"/>
            <a:ext cx="1723103" cy="6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NORMAS DE ESTÁGIO SUPERVISIONADO DA FACULDADE DE ENGENHARIAS, ARQUITETURA E  URBANISMO – FEAU/UNIVAP CAPÍTULO I Da Origem, De">
            <a:extLst>
              <a:ext uri="{FF2B5EF4-FFF2-40B4-BE49-F238E27FC236}">
                <a16:creationId xmlns:a16="http://schemas.microsoft.com/office/drawing/2014/main" id="{43279F5C-38B0-D5B3-33B1-D8C8A7BCA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10" y="109957"/>
            <a:ext cx="1442606" cy="8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5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DEB9A0-9503-0FFA-0D43-236763EA4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Protocolo de comunicação</a:t>
            </a:r>
          </a:p>
          <a:p>
            <a:r>
              <a:rPr lang="pt-BR" dirty="0"/>
              <a:t>Desenvolvido com foco em IoT</a:t>
            </a:r>
          </a:p>
          <a:p>
            <a:r>
              <a:rPr lang="pt-BR" dirty="0"/>
              <a:t>TCP/IP</a:t>
            </a:r>
          </a:p>
          <a:p>
            <a:r>
              <a:rPr lang="pt-BR" dirty="0"/>
              <a:t>Comunicação Cliente e Servidor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B8963B2-1F4B-BA77-82D6-2668A873F8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8316" y="677041"/>
            <a:ext cx="157536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MQTT</a:t>
            </a:r>
            <a:endParaRPr lang="pt-BR" dirty="0"/>
          </a:p>
        </p:txBody>
      </p:sp>
      <p:pic>
        <p:nvPicPr>
          <p:cNvPr id="2" name="Picture 4" descr="NORMAS DE ESTÁGIO SUPERVISIONADO DA FACULDADE DE ENGENHARIAS, ARQUITETURA E  URBANISMO – FEAU/UNIVAP CAPÍTULO I Da Origem, De">
            <a:extLst>
              <a:ext uri="{FF2B5EF4-FFF2-40B4-BE49-F238E27FC236}">
                <a16:creationId xmlns:a16="http://schemas.microsoft.com/office/drawing/2014/main" id="{CC6BCD82-F7EC-F83C-38C3-1DA6CF5EE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10" y="109957"/>
            <a:ext cx="1442606" cy="8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A19E00F-0B75-F3B2-D0CE-E3CA124A1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4" y="109957"/>
            <a:ext cx="1723103" cy="6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424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5881F03-504D-1ED6-72D0-D90E96B6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m 28" descr="Ícone&#10;&#10;Descrição gerada automaticamente">
            <a:extLst>
              <a:ext uri="{FF2B5EF4-FFF2-40B4-BE49-F238E27FC236}">
                <a16:creationId xmlns:a16="http://schemas.microsoft.com/office/drawing/2014/main" id="{19B32543-099E-EAE9-2BC6-C37FC9164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8" r="18964" b="6559"/>
          <a:stretch/>
        </p:blipFill>
        <p:spPr>
          <a:xfrm>
            <a:off x="4619273" y="1603198"/>
            <a:ext cx="2953454" cy="18253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D574D2-4714-ACB4-B304-38E89A8EB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4" y="109957"/>
            <a:ext cx="1723103" cy="6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NORMAS DE ESTÁGIO SUPERVISIONADO DA FACULDADE DE ENGENHARIAS, ARQUITETURA E  URBANISMO – FEAU/UNIVAP CAPÍTULO I Da Origem, De">
            <a:extLst>
              <a:ext uri="{FF2B5EF4-FFF2-40B4-BE49-F238E27FC236}">
                <a16:creationId xmlns:a16="http://schemas.microsoft.com/office/drawing/2014/main" id="{E66A938A-F443-8F2D-82E0-49E695780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10" y="109957"/>
            <a:ext cx="1442606" cy="8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ítulo 17">
            <a:extLst>
              <a:ext uri="{FF2B5EF4-FFF2-40B4-BE49-F238E27FC236}">
                <a16:creationId xmlns:a16="http://schemas.microsoft.com/office/drawing/2014/main" id="{0CF4C691-092E-64BB-8E31-A6D2DCD08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Mosquitto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439BC54-AE16-4F0F-222E-6CEF2C34ACFE}"/>
              </a:ext>
            </a:extLst>
          </p:cNvPr>
          <p:cNvSpPr txBox="1"/>
          <p:nvPr/>
        </p:nvSpPr>
        <p:spPr>
          <a:xfrm>
            <a:off x="1085235" y="4285709"/>
            <a:ext cx="11606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Broker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Encaminhamento de pacotes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Gerenciamento de Canais</a:t>
            </a:r>
          </a:p>
        </p:txBody>
      </p:sp>
    </p:spTree>
    <p:extLst>
      <p:ext uri="{BB962C8B-B14F-4D97-AF65-F5344CB8AC3E}">
        <p14:creationId xmlns:p14="http://schemas.microsoft.com/office/powerpoint/2010/main" val="1778723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F4F0DD-CFD7-E6AE-21DC-8794F03A1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Troca de dados entre sistema microcontrolado e sistema </a:t>
            </a:r>
            <a:r>
              <a:rPr lang="pt-BR" dirty="0" err="1"/>
              <a:t>backend</a:t>
            </a:r>
            <a:endParaRPr lang="pt-BR" dirty="0"/>
          </a:p>
        </p:txBody>
      </p:sp>
      <p:pic>
        <p:nvPicPr>
          <p:cNvPr id="4" name="Espaço Reservado para Conteúdo 5" descr="Logotipo, Ícone&#10;&#10;Descrição gerada automaticamente">
            <a:extLst>
              <a:ext uri="{FF2B5EF4-FFF2-40B4-BE49-F238E27FC236}">
                <a16:creationId xmlns:a16="http://schemas.microsoft.com/office/drawing/2014/main" id="{0DE03454-253B-2450-109C-796D930B7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54" y="3779636"/>
            <a:ext cx="1064202" cy="116783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7C91E59-A42C-6271-3BC8-12A1B076CE03}"/>
              </a:ext>
            </a:extLst>
          </p:cNvPr>
          <p:cNvSpPr txBox="1"/>
          <p:nvPr/>
        </p:nvSpPr>
        <p:spPr>
          <a:xfrm>
            <a:off x="1518558" y="4947468"/>
            <a:ext cx="19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Python 3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69B7A94-317D-9912-2BA9-1EF654DB034C}"/>
              </a:ext>
            </a:extLst>
          </p:cNvPr>
          <p:cNvSpPr/>
          <p:nvPr/>
        </p:nvSpPr>
        <p:spPr>
          <a:xfrm>
            <a:off x="1120066" y="3429000"/>
            <a:ext cx="2049929" cy="21566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CF4898E-CA0D-C73A-9DA8-6678E0821C03}"/>
              </a:ext>
            </a:extLst>
          </p:cNvPr>
          <p:cNvSpPr txBox="1"/>
          <p:nvPr/>
        </p:nvSpPr>
        <p:spPr>
          <a:xfrm>
            <a:off x="1518558" y="5653106"/>
            <a:ext cx="973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Backend</a:t>
            </a:r>
            <a:endParaRPr lang="pt-BR" dirty="0"/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F1C9F080-10A0-A06B-9B55-B24E15973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8" r="18964" b="6559"/>
          <a:stretch/>
        </p:blipFill>
        <p:spPr>
          <a:xfrm>
            <a:off x="4286119" y="1889579"/>
            <a:ext cx="2953454" cy="18253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A634799-AB31-F388-449F-B72C8CF4E759}"/>
              </a:ext>
            </a:extLst>
          </p:cNvPr>
          <p:cNvSpPr txBox="1"/>
          <p:nvPr/>
        </p:nvSpPr>
        <p:spPr>
          <a:xfrm>
            <a:off x="5137239" y="3714976"/>
            <a:ext cx="19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Mosquitto</a:t>
            </a:r>
            <a:endParaRPr lang="pt-BR" dirty="0"/>
          </a:p>
        </p:txBody>
      </p:sp>
      <p:pic>
        <p:nvPicPr>
          <p:cNvPr id="10" name="Picture 4" descr="ESP32 LoRa WiFi SX1278 Projeto Prático - Blog Usinainfo">
            <a:extLst>
              <a:ext uri="{FF2B5EF4-FFF2-40B4-BE49-F238E27FC236}">
                <a16:creationId xmlns:a16="http://schemas.microsoft.com/office/drawing/2014/main" id="{9B1430FE-2A4A-120F-2B9F-BBD7B40FC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800" y="4048072"/>
            <a:ext cx="3975355" cy="223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911C0B44-1716-FEB6-6EE8-5A24154968BA}"/>
              </a:ext>
            </a:extLst>
          </p:cNvPr>
          <p:cNvCxnSpPr/>
          <p:nvPr/>
        </p:nvCxnSpPr>
        <p:spPr>
          <a:xfrm flipV="1">
            <a:off x="3343599" y="3508744"/>
            <a:ext cx="1001573" cy="5755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921B591F-526D-EF79-1678-391F5C702710}"/>
              </a:ext>
            </a:extLst>
          </p:cNvPr>
          <p:cNvCxnSpPr/>
          <p:nvPr/>
        </p:nvCxnSpPr>
        <p:spPr>
          <a:xfrm>
            <a:off x="7121771" y="3338623"/>
            <a:ext cx="782015" cy="6592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156B775-4752-B1C1-8099-832036D328C0}"/>
              </a:ext>
            </a:extLst>
          </p:cNvPr>
          <p:cNvSpPr txBox="1"/>
          <p:nvPr/>
        </p:nvSpPr>
        <p:spPr>
          <a:xfrm>
            <a:off x="3384774" y="3349256"/>
            <a:ext cx="75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MQTT</a:t>
            </a:r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43BFC2D-1B39-66C4-61E9-886F716DB029}"/>
              </a:ext>
            </a:extLst>
          </p:cNvPr>
          <p:cNvSpPr txBox="1"/>
          <p:nvPr/>
        </p:nvSpPr>
        <p:spPr>
          <a:xfrm>
            <a:off x="7505275" y="3338623"/>
            <a:ext cx="75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MQTT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3835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EE44A7-DD15-0D03-34A6-6222D77E7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1AB1E0-5E9A-B364-370B-1FCF8AD2E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Métricas</a:t>
            </a:r>
            <a:br>
              <a:rPr lang="en-US"/>
            </a:b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7311C6A-2E11-242E-143C-79DB9ABD7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>
            <a:normAutofit/>
          </a:bodyPr>
          <a:lstStyle/>
          <a:p>
            <a:pPr lvl="0"/>
            <a:r>
              <a:rPr lang="pt-BR" dirty="0"/>
              <a:t>Média</a:t>
            </a:r>
            <a:endParaRPr lang="en-US" dirty="0"/>
          </a:p>
          <a:p>
            <a:pPr lvl="0"/>
            <a:r>
              <a:rPr lang="pt-BR" dirty="0"/>
              <a:t>Mediana</a:t>
            </a:r>
            <a:endParaRPr lang="en-US" dirty="0"/>
          </a:p>
          <a:p>
            <a:pPr lvl="0"/>
            <a:r>
              <a:rPr lang="pt-BR" dirty="0"/>
              <a:t>Desvio Padrão</a:t>
            </a:r>
            <a:endParaRPr lang="en-US" dirty="0"/>
          </a:p>
          <a:p>
            <a:pPr lvl="0"/>
            <a:r>
              <a:rPr lang="pt-BR" dirty="0"/>
              <a:t>Variância</a:t>
            </a:r>
            <a:endParaRPr lang="en-US" dirty="0"/>
          </a:p>
          <a:p>
            <a:pPr lvl="0"/>
            <a:r>
              <a:rPr lang="pt-BR" dirty="0"/>
              <a:t>Amplitude</a:t>
            </a:r>
            <a:endParaRPr lang="en-US" dirty="0"/>
          </a:p>
          <a:p>
            <a:pPr lvl="0"/>
            <a:r>
              <a:rPr lang="pt-BR" dirty="0"/>
              <a:t>Moda</a:t>
            </a:r>
            <a:endParaRPr lang="en-US" dirty="0"/>
          </a:p>
          <a:p>
            <a:pPr lvl="0"/>
            <a:r>
              <a:rPr lang="pt-BR" dirty="0"/>
              <a:t>Quartis</a:t>
            </a:r>
            <a:endParaRPr lang="en-U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9AD50E2-3FFA-CDA3-556B-85DEC417C35F}"/>
              </a:ext>
            </a:extLst>
          </p:cNvPr>
          <p:cNvSpPr txBox="1">
            <a:spLocks/>
          </p:cNvSpPr>
          <p:nvPr/>
        </p:nvSpPr>
        <p:spPr>
          <a:xfrm>
            <a:off x="838200" y="1441334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2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E1A873F-998B-515E-4FCC-E6CF083B2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4" y="109957"/>
            <a:ext cx="1723103" cy="6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NORMAS DE ESTÁGIO SUPERVISIONADO DA FACULDADE DE ENGENHARIAS, ARQUITETURA E  URBANISMO – FEAU/UNIVAP CAPÍTULO I Da Origem, De">
            <a:extLst>
              <a:ext uri="{FF2B5EF4-FFF2-40B4-BE49-F238E27FC236}">
                <a16:creationId xmlns:a16="http://schemas.microsoft.com/office/drawing/2014/main" id="{79A7DFE6-C7F1-DCCD-7D97-3374695DE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10" y="109957"/>
            <a:ext cx="1442606" cy="8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heça as 6 Métricas de desempenho do seu negócio">
            <a:extLst>
              <a:ext uri="{FF2B5EF4-FFF2-40B4-BE49-F238E27FC236}">
                <a16:creationId xmlns:a16="http://schemas.microsoft.com/office/drawing/2014/main" id="{12193FF6-C043-60DE-331E-347D120E2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738" y="2366329"/>
            <a:ext cx="4336230" cy="327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311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0C1631C-9B8D-9E40-84A6-19F45FA3B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2CCB021-7BD8-6414-FD84-C0434F43B3A5}"/>
              </a:ext>
            </a:extLst>
          </p:cNvPr>
          <p:cNvSpPr txBox="1">
            <a:spLocks/>
          </p:cNvSpPr>
          <p:nvPr/>
        </p:nvSpPr>
        <p:spPr>
          <a:xfrm>
            <a:off x="393587" y="1423227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/>
              <a:t>Teste da Distancia de Transmissão:</a:t>
            </a:r>
            <a:endParaRPr lang="en-US" sz="5200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AA9CD8B-30E4-5A7A-9515-89CAE82D9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0430"/>
            <a:ext cx="10515600" cy="3978376"/>
          </a:xfrm>
        </p:spPr>
        <p:txBody>
          <a:bodyPr/>
          <a:lstStyle/>
          <a:p>
            <a:r>
              <a:rPr lang="pt-BR" dirty="0"/>
              <a:t>100 m</a:t>
            </a:r>
          </a:p>
          <a:p>
            <a:r>
              <a:rPr lang="pt-BR" dirty="0"/>
              <a:t>500 m</a:t>
            </a:r>
          </a:p>
          <a:p>
            <a:r>
              <a:rPr lang="pt-BR" dirty="0"/>
              <a:t>1 km</a:t>
            </a:r>
          </a:p>
          <a:p>
            <a:r>
              <a:rPr lang="pt-BR" dirty="0"/>
              <a:t>1,5 km</a:t>
            </a:r>
          </a:p>
          <a:p>
            <a:r>
              <a:rPr lang="pt-BR" dirty="0"/>
              <a:t>1,8 km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127D531-643E-2AD8-9D90-1B7EAB606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4" y="109957"/>
            <a:ext cx="1723103" cy="6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NORMAS DE ESTÁGIO SUPERVISIONADO DA FACULDADE DE ENGENHARIAS, ARQUITETURA E  URBANISMO – FEAU/UNIVAP CAPÍTULO I Da Origem, De">
            <a:extLst>
              <a:ext uri="{FF2B5EF4-FFF2-40B4-BE49-F238E27FC236}">
                <a16:creationId xmlns:a16="http://schemas.microsoft.com/office/drawing/2014/main" id="{3F6C3D55-242E-8CBB-E326-C5545E645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10" y="109957"/>
            <a:ext cx="1442606" cy="8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901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9550CFB-B6D1-03E0-7979-B84B8A4A2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06B13-B81E-58C2-72A0-80A9092A5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4" y="109957"/>
            <a:ext cx="1723103" cy="6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NORMAS DE ESTÁGIO SUPERVISIONADO DA FACULDADE DE ENGENHARIAS, ARQUITETURA E  URBANISMO – FEAU/UNIVAP CAPÍTULO I Da Origem, De">
            <a:extLst>
              <a:ext uri="{FF2B5EF4-FFF2-40B4-BE49-F238E27FC236}">
                <a16:creationId xmlns:a16="http://schemas.microsoft.com/office/drawing/2014/main" id="{C5106532-76E6-F36A-48EF-807DC0C74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10" y="109957"/>
            <a:ext cx="1442606" cy="8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ítulo 17">
            <a:extLst>
              <a:ext uri="{FF2B5EF4-FFF2-40B4-BE49-F238E27FC236}">
                <a16:creationId xmlns:a16="http://schemas.microsoft.com/office/drawing/2014/main" id="{0E6CFF99-F78A-EBD2-ED1E-2190CD1D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416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Resultados</a:t>
            </a:r>
          </a:p>
        </p:txBody>
      </p:sp>
      <p:pic>
        <p:nvPicPr>
          <p:cNvPr id="5" name="Imagem 4" descr="Tela de computador com fundo preto&#10;&#10;Descrição gerada automaticamente com confiança média">
            <a:extLst>
              <a:ext uri="{FF2B5EF4-FFF2-40B4-BE49-F238E27FC236}">
                <a16:creationId xmlns:a16="http://schemas.microsoft.com/office/drawing/2014/main" id="{A5AE7C03-EE75-AE77-DFEF-B73384ED6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9727"/>
            <a:ext cx="12192000" cy="54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47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7577FA7-27B7-04CC-95AA-D701F6401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7A6C37-B12A-F151-1CFB-4B16914A9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4" y="109957"/>
            <a:ext cx="1723103" cy="6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NORMAS DE ESTÁGIO SUPERVISIONADO DA FACULDADE DE ENGENHARIAS, ARQUITETURA E  URBANISMO – FEAU/UNIVAP CAPÍTULO I Da Origem, De">
            <a:extLst>
              <a:ext uri="{FF2B5EF4-FFF2-40B4-BE49-F238E27FC236}">
                <a16:creationId xmlns:a16="http://schemas.microsoft.com/office/drawing/2014/main" id="{C265AE47-7CDD-7A67-B770-2C77A1627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10" y="109957"/>
            <a:ext cx="1442606" cy="8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ítulo 17">
            <a:extLst>
              <a:ext uri="{FF2B5EF4-FFF2-40B4-BE49-F238E27FC236}">
                <a16:creationId xmlns:a16="http://schemas.microsoft.com/office/drawing/2014/main" id="{B485C708-14B0-7017-EE42-3D78CCB21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416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Resultados</a:t>
            </a:r>
          </a:p>
        </p:txBody>
      </p:sp>
      <p:pic>
        <p:nvPicPr>
          <p:cNvPr id="6" name="Imagem 5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7749AEAE-7B8A-21E5-233C-8FBC23149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2062"/>
            <a:ext cx="12192000" cy="559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76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45B9350-C5D0-10D8-3A9D-F5936EE7B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D303E7-1E7B-B969-3D22-2D1C580D8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4" y="109957"/>
            <a:ext cx="1723103" cy="6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NORMAS DE ESTÁGIO SUPERVISIONADO DA FACULDADE DE ENGENHARIAS, ARQUITETURA E  URBANISMO – FEAU/UNIVAP CAPÍTULO I Da Origem, De">
            <a:extLst>
              <a:ext uri="{FF2B5EF4-FFF2-40B4-BE49-F238E27FC236}">
                <a16:creationId xmlns:a16="http://schemas.microsoft.com/office/drawing/2014/main" id="{7BE70748-5A53-3E48-C411-6832168C9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10" y="109957"/>
            <a:ext cx="1442606" cy="8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ítulo 17">
            <a:extLst>
              <a:ext uri="{FF2B5EF4-FFF2-40B4-BE49-F238E27FC236}">
                <a16:creationId xmlns:a16="http://schemas.microsoft.com/office/drawing/2014/main" id="{51B43F95-0FB7-8F59-2FD9-D06CEBD7C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416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Resultados</a:t>
            </a:r>
          </a:p>
        </p:txBody>
      </p:sp>
      <p:pic>
        <p:nvPicPr>
          <p:cNvPr id="2" name="Imagem 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FD6620C-1340-9F3D-8726-9FAEEDB61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5406"/>
            <a:ext cx="12180163" cy="570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14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4E88C3-8B0C-127B-892F-D879FC49E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651204" cy="1401183"/>
          </a:xfrm>
        </p:spPr>
        <p:txBody>
          <a:bodyPr anchor="t">
            <a:normAutofit/>
          </a:bodyPr>
          <a:lstStyle/>
          <a:p>
            <a:r>
              <a:rPr lang="pt-BR" sz="3200" b="1" dirty="0"/>
              <a:t>Introdução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CEF57D0-DA25-214D-54AE-139122DA9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39" y="1928814"/>
            <a:ext cx="4651205" cy="422529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Um satélite pode ser definido de duas formas dependendo de qual ponto de vista for analisado. Do ponto de vista da astronomia, é tudo o que órbita algo de maior tamanho, podendo também ser chamado de satélite natural, por exemplo a Lua é um satélite natural da Terra. Já no ponto de vista da astronáutica, um satélite artificial é um objeto construído pelos seres humanos e são lançados para a órbita de um planeta. [10]</a:t>
            </a:r>
            <a:endParaRPr lang="pt-BR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sz="2000" dirty="0"/>
          </a:p>
        </p:txBody>
      </p:sp>
      <p:pic>
        <p:nvPicPr>
          <p:cNvPr id="5" name="Imagem 4" descr="7 curiosidades sobre o Sputnik, o primeiro satélite artificial da Terra -  Russia Beyond BR">
            <a:extLst>
              <a:ext uri="{FF2B5EF4-FFF2-40B4-BE49-F238E27FC236}">
                <a16:creationId xmlns:a16="http://schemas.microsoft.com/office/drawing/2014/main" id="{358DE973-4A9D-6293-5338-A888FC37D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2" r="1024"/>
          <a:stretch/>
        </p:blipFill>
        <p:spPr bwMode="auto">
          <a:xfrm>
            <a:off x="6096000" y="1270308"/>
            <a:ext cx="4798219" cy="4753972"/>
          </a:xfrm>
          <a:prstGeom prst="rect">
            <a:avLst/>
          </a:prstGeom>
          <a:noFill/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3E1A7DB-0E5D-C04A-9FF5-E63D05519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4" y="109957"/>
            <a:ext cx="1723103" cy="6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NORMAS DE ESTÁGIO SUPERVISIONADO DA FACULDADE DE ENGENHARIAS, ARQUITETURA E  URBANISMO – FEAU/UNIVAP CAPÍTULO I Da Origem, De">
            <a:extLst>
              <a:ext uri="{FF2B5EF4-FFF2-40B4-BE49-F238E27FC236}">
                <a16:creationId xmlns:a16="http://schemas.microsoft.com/office/drawing/2014/main" id="{725627C8-E9AD-B22C-31B4-77DC564D0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10" y="109957"/>
            <a:ext cx="1442606" cy="8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083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3F3DE87-EBB5-7F59-3963-BE42361D5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D14AC-1B26-A097-233F-56E07775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5200" dirty="0"/>
              <a:t>Discussão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B40BDE3-671D-0B85-BE63-2764DB19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4" y="109957"/>
            <a:ext cx="1723103" cy="6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NORMAS DE ESTÁGIO SUPERVISIONADO DA FACULDADE DE ENGENHARIAS, ARQUITETURA E  URBANISMO – FEAU/UNIVAP CAPÍTULO I Da Origem, De">
            <a:extLst>
              <a:ext uri="{FF2B5EF4-FFF2-40B4-BE49-F238E27FC236}">
                <a16:creationId xmlns:a16="http://schemas.microsoft.com/office/drawing/2014/main" id="{F3F81B1A-440D-4110-BCDE-D947D08D4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10" y="109957"/>
            <a:ext cx="1442606" cy="8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8A006A-0A10-8469-D4B4-B53C8E75D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01" y="2167304"/>
            <a:ext cx="5522398" cy="338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AB19368-0BC0-E19B-CB77-A65C40CA7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421" y="2167305"/>
            <a:ext cx="6013278" cy="338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5628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C1EC7BA-D810-412D-30BA-C2E58BBB8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BFF27A-D343-D21E-64B7-C9773129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5200" dirty="0"/>
              <a:t>Discussão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42EAABA-36A2-FA33-0179-593ADDA72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4" y="109957"/>
            <a:ext cx="1723103" cy="6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NORMAS DE ESTÁGIO SUPERVISIONADO DA FACULDADE DE ENGENHARIAS, ARQUITETURA E  URBANISMO – FEAU/UNIVAP CAPÍTULO I Da Origem, De">
            <a:extLst>
              <a:ext uri="{FF2B5EF4-FFF2-40B4-BE49-F238E27FC236}">
                <a16:creationId xmlns:a16="http://schemas.microsoft.com/office/drawing/2014/main" id="{F1F91D3F-1B8D-B439-6544-A3E7DB3D4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10" y="109957"/>
            <a:ext cx="1442606" cy="8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A310382-D45A-6CE3-C397-A5FD0C50D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530350"/>
            <a:ext cx="10687050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306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ECFA6BC-F4E2-C87D-AF97-E5C9F5767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1CEA00-2F92-EEAB-DBEC-31896A47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5200" dirty="0"/>
              <a:t>Discussão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907BC52-C34F-9019-3F40-DCAC63C1C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4" y="109957"/>
            <a:ext cx="1723103" cy="6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NORMAS DE ESTÁGIO SUPERVISIONADO DA FACULDADE DE ENGENHARIAS, ARQUITETURA E  URBANISMO – FEAU/UNIVAP CAPÍTULO I Da Origem, De">
            <a:extLst>
              <a:ext uri="{FF2B5EF4-FFF2-40B4-BE49-F238E27FC236}">
                <a16:creationId xmlns:a16="http://schemas.microsoft.com/office/drawing/2014/main" id="{42E71924-D0AB-3F93-762D-FC8BADA78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10" y="109957"/>
            <a:ext cx="1442606" cy="8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CFF3CB8-FF94-7EFA-109F-DBA204159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29" y="1304219"/>
            <a:ext cx="10808141" cy="555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893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F7A282-3B72-2162-3A73-2A24D10FF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859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Conclusão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DD329-6B68-AB41-8CD9-0B9A34A28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4" y="109957"/>
            <a:ext cx="1723103" cy="6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NORMAS DE ESTÁGIO SUPERVISIONADO DA FACULDADE DE ENGENHARIAS, ARQUITETURA E  URBANISMO – FEAU/UNIVAP CAPÍTULO I Da Origem, De">
            <a:extLst>
              <a:ext uri="{FF2B5EF4-FFF2-40B4-BE49-F238E27FC236}">
                <a16:creationId xmlns:a16="http://schemas.microsoft.com/office/drawing/2014/main" id="{B6636973-A454-E368-615D-31BC4E359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10" y="109957"/>
            <a:ext cx="1442606" cy="8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E3F32176-88F8-334C-AF7B-61EF33907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>
              <a:lnSpc>
                <a:spcPct val="100000"/>
              </a:lnSpc>
            </a:pPr>
            <a:r>
              <a:rPr lang="pt-BR" dirty="0"/>
              <a:t>Todos objetivos principais foram concluídos:</a:t>
            </a:r>
          </a:p>
          <a:p>
            <a:pPr lvl="1">
              <a:spcBef>
                <a:spcPts val="1000"/>
              </a:spcBef>
              <a:buSzPts val="2800"/>
              <a:buFont typeface="Courier New" panose="02070309020205020404" pitchFamily="49" charset="0"/>
              <a:buChar char="o"/>
            </a:pPr>
            <a:r>
              <a:rPr lang="pt-BR" dirty="0"/>
              <a:t>Exibição dos dados em tempo real</a:t>
            </a:r>
          </a:p>
          <a:p>
            <a:pPr lvl="1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pt-BR" dirty="0"/>
              <a:t>Realização de Métricas</a:t>
            </a:r>
          </a:p>
          <a:p>
            <a:pPr lvl="1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pt-BR" dirty="0"/>
              <a:t>Simulação 3D</a:t>
            </a:r>
            <a:endParaRPr lang="en-US" dirty="0"/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pt-BR" b="0" i="0" baseline="0" dirty="0"/>
              <a:t>Armazenamento e consulta do</a:t>
            </a:r>
            <a:r>
              <a:rPr lang="pt-BR" dirty="0"/>
              <a:t>s dados</a:t>
            </a:r>
            <a:endParaRPr lang="pt-BR" b="0" i="0" baseline="0" dirty="0"/>
          </a:p>
          <a:p>
            <a:pPr lvl="0">
              <a:lnSpc>
                <a:spcPct val="100000"/>
              </a:lnSpc>
            </a:pPr>
            <a:r>
              <a:rPr lang="pt-BR" b="0" i="0" baseline="0" dirty="0"/>
              <a:t>Importância do projeto para a equipe BRAVO Aerospace.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pt-BR" b="0" i="0" baseline="0" dirty="0"/>
              <a:t>Contribuições para o desenvolvimento tecnológico e científico. </a:t>
            </a:r>
          </a:p>
          <a:p>
            <a:pPr lvl="0">
              <a:lnSpc>
                <a:spcPct val="100000"/>
              </a:lnSpc>
            </a:pPr>
            <a:r>
              <a:rPr lang="pt-BR" dirty="0"/>
              <a:t>Trabalhos Futuros: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pt-BR" b="0" i="0" baseline="0" dirty="0"/>
              <a:t>Criptografia MQTT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pt-BR" b="0" i="0" baseline="0" dirty="0"/>
              <a:t>Ampliação da Métricas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pt-BR" dirty="0"/>
              <a:t>Validação HTTPS fora do Servidor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pt-BR" b="0" i="0" baseline="0" dirty="0"/>
              <a:t>Acessar fora de uma VPN</a:t>
            </a:r>
          </a:p>
        </p:txBody>
      </p:sp>
    </p:spTree>
    <p:extLst>
      <p:ext uri="{BB962C8B-B14F-4D97-AF65-F5344CB8AC3E}">
        <p14:creationId xmlns:p14="http://schemas.microsoft.com/office/powerpoint/2010/main" val="70762556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479DBB-BD18-28E9-33B1-343AC6F4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Obrigado!</a:t>
            </a:r>
          </a:p>
        </p:txBody>
      </p:sp>
      <p:cxnSp>
        <p:nvCxnSpPr>
          <p:cNvPr id="25" name="Straight Connector 19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903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8288A8-7900-ACD3-9154-C303B122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651204" cy="1401183"/>
          </a:xfrm>
        </p:spPr>
        <p:txBody>
          <a:bodyPr anchor="t">
            <a:normAutofit/>
          </a:bodyPr>
          <a:lstStyle/>
          <a:p>
            <a:r>
              <a:rPr lang="pt-BR" sz="32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CubeSats</a:t>
            </a:r>
            <a:endParaRPr lang="pt-BR" sz="32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C27B1F-9B81-6C62-E4B9-3405D80C2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39" y="2551176"/>
            <a:ext cx="4651205" cy="3602935"/>
          </a:xfrm>
        </p:spPr>
        <p:txBody>
          <a:bodyPr>
            <a:normAutofit/>
          </a:bodyPr>
          <a:lstStyle/>
          <a:p>
            <a:pPr algn="just"/>
            <a:r>
              <a:rPr lang="pt-BR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 </a:t>
            </a:r>
            <a:r>
              <a:rPr lang="pt-BR" sz="1600" i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CubeSats</a:t>
            </a:r>
            <a:r>
              <a:rPr lang="pt-BR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em sua grande maioria são lançados em órbita baixa </a:t>
            </a:r>
            <a:r>
              <a:rPr lang="pt-BR" sz="1600" i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Low</a:t>
            </a:r>
            <a:r>
              <a:rPr lang="pt-BR" sz="16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Earth Orbit</a:t>
            </a:r>
            <a:r>
              <a:rPr lang="pt-BR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(LEO), que está localizada entre 160 quilômetros e 2 mil Km acima da superfície da Terra.</a:t>
            </a:r>
          </a:p>
          <a:p>
            <a:pPr algn="just"/>
            <a:r>
              <a:rPr lang="pt-BR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Seu período orbital (tempo em que um objeto leva para completar a volta em torno de outro objeto) varia entre 90 e 105 minutos e sua vida útil se encontra em torno de 8 meses a 5 anos. </a:t>
            </a:r>
          </a:p>
          <a:p>
            <a:pPr algn="just"/>
            <a:r>
              <a:rPr lang="pt-BR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Normalmente </a:t>
            </a:r>
            <a:r>
              <a:rPr lang="pt-BR" sz="16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nanossátelites</a:t>
            </a:r>
            <a:r>
              <a:rPr lang="pt-BR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são colocados em órbita como carga secundaria de um veículo lançador que possui um </a:t>
            </a:r>
            <a:r>
              <a:rPr lang="pt-BR" sz="1600" i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payload</a:t>
            </a:r>
            <a:r>
              <a:rPr lang="pt-BR" sz="16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(carga útil transportada pelo foguete) primário com um ou mais satélites de maior porte.</a:t>
            </a:r>
            <a:endParaRPr lang="pt-B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pt-BR" sz="1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15417E8-DEBA-00FC-983A-B617BFE030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80" r="10260" b="-1"/>
          <a:stretch/>
        </p:blipFill>
        <p:spPr>
          <a:xfrm>
            <a:off x="6096000" y="838013"/>
            <a:ext cx="5234538" cy="5186267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74D7E11-AAFF-3ABC-9B57-E5899DBE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4" y="109957"/>
            <a:ext cx="1723103" cy="6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NORMAS DE ESTÁGIO SUPERVISIONADO DA FACULDADE DE ENGENHARIAS, ARQUITETURA E  URBANISMO – FEAU/UNIVAP CAPÍTULO I Da Origem, De">
            <a:extLst>
              <a:ext uri="{FF2B5EF4-FFF2-40B4-BE49-F238E27FC236}">
                <a16:creationId xmlns:a16="http://schemas.microsoft.com/office/drawing/2014/main" id="{B75943EC-E17B-C73A-B1C3-AE7FF1969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10" y="109957"/>
            <a:ext cx="1442606" cy="8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326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E24076-6B9E-A3A5-419E-518CA41E9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5200" dirty="0"/>
              <a:t>Objetivos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9CC71B4-A35C-644F-ED2F-593F3F28B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4" y="109957"/>
            <a:ext cx="1723103" cy="6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NORMAS DE ESTÁGIO SUPERVISIONADO DA FACULDADE DE ENGENHARIAS, ARQUITETURA E  URBANISMO – FEAU/UNIVAP CAPÍTULO I Da Origem, De">
            <a:extLst>
              <a:ext uri="{FF2B5EF4-FFF2-40B4-BE49-F238E27FC236}">
                <a16:creationId xmlns:a16="http://schemas.microsoft.com/office/drawing/2014/main" id="{F6C2BDA9-00CA-A80E-4FFE-BD8BDAC5D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10" y="109957"/>
            <a:ext cx="1442606" cy="8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C8D7CF0B-FCA7-8585-909E-7A667E19B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>
              <a:lnSpc>
                <a:spcPct val="100000"/>
              </a:lnSpc>
            </a:pPr>
            <a:r>
              <a:rPr lang="pt-BR" dirty="0"/>
              <a:t>Desenvolver um sistema integrado capaz de receber dados de um nanossatélite </a:t>
            </a:r>
            <a:endParaRPr lang="en-US" dirty="0"/>
          </a:p>
          <a:p>
            <a:pPr lvl="0" algn="just">
              <a:lnSpc>
                <a:spcPct val="100000"/>
              </a:lnSpc>
            </a:pPr>
            <a:r>
              <a:rPr lang="pt-BR" dirty="0"/>
              <a:t>Apresentá-los em formato web com uma interface gráfica.</a:t>
            </a:r>
            <a:endParaRPr lang="en-US" dirty="0"/>
          </a:p>
          <a:p>
            <a:pPr lvl="0" algn="just">
              <a:lnSpc>
                <a:spcPct val="100000"/>
              </a:lnSpc>
            </a:pPr>
            <a:r>
              <a:rPr lang="pt-BR" dirty="0"/>
              <a:t>Exibir dados em tempo real </a:t>
            </a:r>
            <a:endParaRPr lang="en-US" dirty="0"/>
          </a:p>
          <a:p>
            <a:pPr lvl="0" algn="just">
              <a:lnSpc>
                <a:spcPct val="100000"/>
              </a:lnSpc>
            </a:pPr>
            <a:r>
              <a:rPr lang="pt-BR" dirty="0"/>
              <a:t>Gerar métricas e gráficos.</a:t>
            </a:r>
            <a:endParaRPr lang="en-US" dirty="0"/>
          </a:p>
          <a:p>
            <a:pPr lvl="0" algn="just">
              <a:lnSpc>
                <a:spcPct val="100000"/>
              </a:lnSpc>
            </a:pPr>
            <a:r>
              <a:rPr lang="pt-BR" dirty="0"/>
              <a:t>Utilizar rádio frequência para a transmissão de dados.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276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A44369-EA74-AD43-66D5-4711A02F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Estrutura do Sistema</a:t>
            </a:r>
          </a:p>
        </p:txBody>
      </p:sp>
      <p:pic>
        <p:nvPicPr>
          <p:cNvPr id="7" name="Espaço Reservado para Conteúdo 6" descr="Diagrama&#10;&#10;Descrição gerada automaticamente">
            <a:extLst>
              <a:ext uri="{FF2B5EF4-FFF2-40B4-BE49-F238E27FC236}">
                <a16:creationId xmlns:a16="http://schemas.microsoft.com/office/drawing/2014/main" id="{0DD80E29-270A-1C98-9589-2BD0F0B74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63" y="1885791"/>
            <a:ext cx="8982047" cy="406434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02F92F-DC7F-85B5-E033-C506DF53B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4" y="109957"/>
            <a:ext cx="1723103" cy="6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NORMAS DE ESTÁGIO SUPERVISIONADO DA FACULDADE DE ENGENHARIAS, ARQUITETURA E  URBANISMO – FEAU/UNIVAP CAPÍTULO I Da Origem, De">
            <a:extLst>
              <a:ext uri="{FF2B5EF4-FFF2-40B4-BE49-F238E27FC236}">
                <a16:creationId xmlns:a16="http://schemas.microsoft.com/office/drawing/2014/main" id="{E05FFA64-2AEE-ECA0-F97D-9F9818A1E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10" y="109957"/>
            <a:ext cx="1442606" cy="8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01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44063-15D8-6972-8C9B-3F4CD4BC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Materiais e Métodos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1F16EC59-F8EC-E33F-3494-9A53D1C75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247"/>
            <a:ext cx="10515600" cy="4351338"/>
          </a:xfrm>
        </p:spPr>
        <p:txBody>
          <a:bodyPr/>
          <a:lstStyle/>
          <a:p>
            <a:pPr lvl="0"/>
            <a:r>
              <a:rPr lang="pt-BR" b="1" dirty="0"/>
              <a:t>Estação de Solo:</a:t>
            </a:r>
            <a:endParaRPr lang="en-US" b="1" dirty="0"/>
          </a:p>
          <a:p>
            <a:pPr lvl="1"/>
            <a:r>
              <a:rPr lang="pt-BR" dirty="0"/>
              <a:t>Microcontrolador </a:t>
            </a:r>
            <a:r>
              <a:rPr lang="pt-BR" dirty="0" err="1"/>
              <a:t>ESP32</a:t>
            </a:r>
            <a:r>
              <a:rPr lang="pt-BR" dirty="0"/>
              <a:t> </a:t>
            </a:r>
            <a:r>
              <a:rPr lang="pt-BR" dirty="0" err="1"/>
              <a:t>LoRa</a:t>
            </a:r>
            <a:r>
              <a:rPr lang="pt-BR" dirty="0"/>
              <a:t>.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08EAA-DC49-FBD4-82CE-88B13C033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4" y="109957"/>
            <a:ext cx="1723103" cy="6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NORMAS DE ESTÁGIO SUPERVISIONADO DA FACULDADE DE ENGENHARIAS, ARQUITETURA E  URBANISMO – FEAU/UNIVAP CAPÍTULO I Da Origem, De">
            <a:extLst>
              <a:ext uri="{FF2B5EF4-FFF2-40B4-BE49-F238E27FC236}">
                <a16:creationId xmlns:a16="http://schemas.microsoft.com/office/drawing/2014/main" id="{29BFABDC-DDC4-596D-F203-082BAA7A5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10" y="109957"/>
            <a:ext cx="1442606" cy="8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8561CF34-DE66-1D1C-8C38-C8429404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71" y="2471737"/>
            <a:ext cx="6978350" cy="402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ESP32 LoRa WiFi SX1278 Projeto Prático - Blog Usinainfo">
            <a:extLst>
              <a:ext uri="{FF2B5EF4-FFF2-40B4-BE49-F238E27FC236}">
                <a16:creationId xmlns:a16="http://schemas.microsoft.com/office/drawing/2014/main" id="{5EADD86D-3B44-79D5-37EC-6E411CD72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3128962"/>
            <a:ext cx="4394201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359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2CA65AF-0058-617A-28D4-CAB52D4A3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D635C-A5E2-82A7-4196-CF2A4A90F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Codificação ESP32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ED1A2-02D5-5F14-E4CA-7CDF79D05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4" y="109957"/>
            <a:ext cx="1723103" cy="6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NORMAS DE ESTÁGIO SUPERVISIONADO DA FACULDADE DE ENGENHARIAS, ARQUITETURA E  URBANISMO – FEAU/UNIVAP CAPÍTULO I Da Origem, De">
            <a:extLst>
              <a:ext uri="{FF2B5EF4-FFF2-40B4-BE49-F238E27FC236}">
                <a16:creationId xmlns:a16="http://schemas.microsoft.com/office/drawing/2014/main" id="{5D1B09DF-B03E-14F3-8B78-E83AAA4FC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10" y="109957"/>
            <a:ext cx="1442606" cy="8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Espaço Reservado para Conteúdo 11" descr="Diagrama&#10;&#10;Descrição gerada automaticamente">
            <a:extLst>
              <a:ext uri="{FF2B5EF4-FFF2-40B4-BE49-F238E27FC236}">
                <a16:creationId xmlns:a16="http://schemas.microsoft.com/office/drawing/2014/main" id="{B7DAC6AD-FA60-BA3D-092A-8330F8731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213" y="1343779"/>
            <a:ext cx="5165573" cy="542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68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7DE8A-F776-0B2C-3A9B-3E635E3A6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A7320C-0CEC-F74A-D3CA-031C1E7F8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Materiais e Métodos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5FAE4F1F-0B47-611B-6CF6-0CCDC7206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pt-BR" b="1" dirty="0"/>
              <a:t>API WEB de Manipulação de Dados:</a:t>
            </a:r>
            <a:endParaRPr lang="en-US" b="1" dirty="0"/>
          </a:p>
          <a:p>
            <a:pPr lvl="1"/>
            <a:r>
              <a:rPr lang="pt-BR" dirty="0"/>
              <a:t>Desenvolvida em Python  com </a:t>
            </a:r>
            <a:r>
              <a:rPr lang="pt-BR" dirty="0" err="1"/>
              <a:t>flask</a:t>
            </a:r>
            <a:r>
              <a:rPr lang="pt-BR" dirty="0"/>
              <a:t> e </a:t>
            </a:r>
            <a:r>
              <a:rPr lang="pt-BR" dirty="0" err="1"/>
              <a:t>JavaScript</a:t>
            </a:r>
            <a:endParaRPr lang="en-US" dirty="0"/>
          </a:p>
          <a:p>
            <a:pPr lvl="1"/>
            <a:r>
              <a:rPr lang="pt-BR" dirty="0"/>
              <a:t>Utiliza  HTTPS para a transferência de dados.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A358E8-83E1-4376-F97D-37D0B73F8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4" y="109957"/>
            <a:ext cx="1723103" cy="6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NORMAS DE ESTÁGIO SUPERVISIONADO DA FACULDADE DE ENGENHARIAS, ARQUITETURA E  URBANISMO – FEAU/UNIVAP CAPÍTULO I Da Origem, De">
            <a:extLst>
              <a:ext uri="{FF2B5EF4-FFF2-40B4-BE49-F238E27FC236}">
                <a16:creationId xmlns:a16="http://schemas.microsoft.com/office/drawing/2014/main" id="{BA77E428-0863-47F8-D357-27AA75ED7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10" y="109957"/>
            <a:ext cx="1442606" cy="8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spaço Reservado para Conteúdo 5" descr="Logotipo, Ícone&#10;&#10;Descrição gerada automaticamente">
            <a:extLst>
              <a:ext uri="{FF2B5EF4-FFF2-40B4-BE49-F238E27FC236}">
                <a16:creationId xmlns:a16="http://schemas.microsoft.com/office/drawing/2014/main" id="{56DF4FC3-6776-4C5A-3AD4-7CE5CE3F5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92" y="3775156"/>
            <a:ext cx="1064202" cy="116783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DE939B8-F773-2191-9BB5-35032184C548}"/>
              </a:ext>
            </a:extLst>
          </p:cNvPr>
          <p:cNvSpPr txBox="1"/>
          <p:nvPr/>
        </p:nvSpPr>
        <p:spPr>
          <a:xfrm>
            <a:off x="1660396" y="4942988"/>
            <a:ext cx="19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Python 3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8AD0DE65-B769-521F-3303-EBFB7D047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463" y="3732770"/>
            <a:ext cx="1325563" cy="132556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23A3E0E-55FD-01C2-6429-3F658ED5DDFE}"/>
              </a:ext>
            </a:extLst>
          </p:cNvPr>
          <p:cNvSpPr txBox="1"/>
          <p:nvPr/>
        </p:nvSpPr>
        <p:spPr>
          <a:xfrm>
            <a:off x="4981657" y="5006163"/>
            <a:ext cx="19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JavaScript</a:t>
            </a:r>
            <a:endParaRPr lang="pt-BR" dirty="0"/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D62CF92-C79D-8DB4-A633-153E2EC96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253" y="3775156"/>
            <a:ext cx="1283177" cy="1283177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A7053D9-2C87-6297-6688-DE19BB51D38C}"/>
              </a:ext>
            </a:extLst>
          </p:cNvPr>
          <p:cNvSpPr txBox="1"/>
          <p:nvPr/>
        </p:nvSpPr>
        <p:spPr>
          <a:xfrm>
            <a:off x="6573999" y="5006163"/>
            <a:ext cx="19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HTML</a:t>
            </a:r>
          </a:p>
        </p:txBody>
      </p:sp>
      <p:pic>
        <p:nvPicPr>
          <p:cNvPr id="21" name="Imagem 20" descr="Logotipo, Ícone&#10;&#10;Descrição gerada automaticamente">
            <a:extLst>
              <a:ext uri="{FF2B5EF4-FFF2-40B4-BE49-F238E27FC236}">
                <a16:creationId xmlns:a16="http://schemas.microsoft.com/office/drawing/2014/main" id="{13F3006C-28E9-B908-2E04-044491EFEB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656" y="3656203"/>
            <a:ext cx="1566475" cy="156647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AFA2025-B46F-6E5C-E342-9378C1DB3F7F}"/>
              </a:ext>
            </a:extLst>
          </p:cNvPr>
          <p:cNvSpPr txBox="1"/>
          <p:nvPr/>
        </p:nvSpPr>
        <p:spPr>
          <a:xfrm>
            <a:off x="8222732" y="5058333"/>
            <a:ext cx="191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CSS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5674FAC-EDD2-865E-1FB6-202902C2A85F}"/>
              </a:ext>
            </a:extLst>
          </p:cNvPr>
          <p:cNvSpPr/>
          <p:nvPr/>
        </p:nvSpPr>
        <p:spPr>
          <a:xfrm>
            <a:off x="1261904" y="3424520"/>
            <a:ext cx="2049929" cy="21566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F81F9A-231F-9A2C-4633-8E9785319AFB}"/>
              </a:ext>
            </a:extLst>
          </p:cNvPr>
          <p:cNvSpPr txBox="1"/>
          <p:nvPr/>
        </p:nvSpPr>
        <p:spPr>
          <a:xfrm>
            <a:off x="1660396" y="5648626"/>
            <a:ext cx="973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Backend</a:t>
            </a:r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D9F3AE4-F155-3472-BB99-F5004D446D5F}"/>
              </a:ext>
            </a:extLst>
          </p:cNvPr>
          <p:cNvSpPr/>
          <p:nvPr/>
        </p:nvSpPr>
        <p:spPr>
          <a:xfrm>
            <a:off x="4731765" y="3424520"/>
            <a:ext cx="4816272" cy="21566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97B649E-751C-B264-0929-61368E92362E}"/>
              </a:ext>
            </a:extLst>
          </p:cNvPr>
          <p:cNvSpPr txBox="1"/>
          <p:nvPr/>
        </p:nvSpPr>
        <p:spPr>
          <a:xfrm>
            <a:off x="7044751" y="5781546"/>
            <a:ext cx="104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Frontend</a:t>
            </a:r>
            <a:endParaRPr lang="pt-BR" dirty="0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66CC07CF-DD4E-1D1E-C8A4-98456A5EDBE7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3311833" y="4502839"/>
            <a:ext cx="14199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2C62D93-C973-79F1-8796-FF3752D95ECB}"/>
              </a:ext>
            </a:extLst>
          </p:cNvPr>
          <p:cNvSpPr txBox="1"/>
          <p:nvPr/>
        </p:nvSpPr>
        <p:spPr>
          <a:xfrm>
            <a:off x="3661303" y="4168303"/>
            <a:ext cx="78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2452827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B784ABC-9610-10F7-11CA-ED6972E32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404146-7072-9FB9-7F23-4B774DD5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Chart.js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13A8B-968C-DFEA-1B2F-30B60C62E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4" y="109957"/>
            <a:ext cx="1723103" cy="68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NORMAS DE ESTÁGIO SUPERVISIONADO DA FACULDADE DE ENGENHARIAS, ARQUITETURA E  URBANISMO – FEAU/UNIVAP CAPÍTULO I Da Origem, De">
            <a:extLst>
              <a:ext uri="{FF2B5EF4-FFF2-40B4-BE49-F238E27FC236}">
                <a16:creationId xmlns:a16="http://schemas.microsoft.com/office/drawing/2014/main" id="{C55BDE94-C2EB-1643-DFF4-B421D612A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10" y="109957"/>
            <a:ext cx="1442606" cy="8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54C3DC6-8D28-8451-3B7D-06F04E666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2354" y="2037705"/>
            <a:ext cx="7237491" cy="2782589"/>
          </a:xfrm>
        </p:spPr>
        <p:txBody>
          <a:bodyPr/>
          <a:lstStyle/>
          <a:p>
            <a:r>
              <a:rPr lang="pt-BR" dirty="0"/>
              <a:t>Montar os gráficos</a:t>
            </a:r>
          </a:p>
          <a:p>
            <a:r>
              <a:rPr lang="pt-BR" dirty="0"/>
              <a:t>Atualizar os gráficos em tempo real</a:t>
            </a:r>
          </a:p>
          <a:p>
            <a:r>
              <a:rPr lang="pt-BR" dirty="0"/>
              <a:t>Plug-in Hammer e Zoom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86582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406</TotalTime>
  <Words>495</Words>
  <Application>Microsoft Office PowerPoint</Application>
  <PresentationFormat>Widescreen</PresentationFormat>
  <Paragraphs>95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Times New Roman</vt:lpstr>
      <vt:lpstr>Tema do Office</vt:lpstr>
      <vt:lpstr>Plataforma de Recebimento e Análise de Dados de Nanossatélites</vt:lpstr>
      <vt:lpstr>Introdução</vt:lpstr>
      <vt:lpstr>CubeSats</vt:lpstr>
      <vt:lpstr>Objetivos</vt:lpstr>
      <vt:lpstr>Estrutura do Sistema</vt:lpstr>
      <vt:lpstr>Materiais e Métodos</vt:lpstr>
      <vt:lpstr>Codificação ESP32</vt:lpstr>
      <vt:lpstr>Materiais e Métodos</vt:lpstr>
      <vt:lpstr>Chart.js</vt:lpstr>
      <vt:lpstr>Materiais e Métodos</vt:lpstr>
      <vt:lpstr>Docker</vt:lpstr>
      <vt:lpstr>MQTT</vt:lpstr>
      <vt:lpstr>Mosquitto</vt:lpstr>
      <vt:lpstr>Troca de dados entre sistema microcontrolado e sistema backend</vt:lpstr>
      <vt:lpstr>Métricas </vt:lpstr>
      <vt:lpstr>Apresentação do PowerPoint</vt:lpstr>
      <vt:lpstr>Resultados</vt:lpstr>
      <vt:lpstr>Resultados</vt:lpstr>
      <vt:lpstr>Resultados</vt:lpstr>
      <vt:lpstr>Discussão</vt:lpstr>
      <vt:lpstr>Discussão</vt:lpstr>
      <vt:lpstr>Discussão</vt:lpstr>
      <vt:lpstr>Conclusão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Wagner Santos C de Jesus</dc:creator>
  <cp:lastModifiedBy>Iago Vinicius da Costa Luna</cp:lastModifiedBy>
  <cp:revision>20</cp:revision>
  <dcterms:created xsi:type="dcterms:W3CDTF">2022-11-02T21:28:43Z</dcterms:created>
  <dcterms:modified xsi:type="dcterms:W3CDTF">2024-12-06T01:16:42Z</dcterms:modified>
</cp:coreProperties>
</file>